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084D7-0841-4B3C-92FD-B9BF7F69DB73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235B9-28F4-4450-BD40-57664D020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8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97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7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1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1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9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2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1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28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16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235B9-28F4-4450-BD40-57664D0205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6510-C027-67B6-3614-9904DD146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36B2C-3F4B-7337-56E6-FC36F034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7560-899A-7845-43AD-9AA35E37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B7775-9ADE-2200-5227-E72BAF702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8552D-5DCD-1FBF-74A8-CD51C13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2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1F23-C10E-2FF8-3DB3-196CBF316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0D033-7EFF-D4B6-EB8C-7DA54B121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E6CA-1A65-2365-6DF1-6844A278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EBBA2-DD1B-E3F0-9257-6A8B75E0D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48514-63B5-CF35-55BF-069817587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5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404B9-B737-F460-9134-881CD8489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6069AD-E51E-F445-5765-30D0CFF59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4CD3-F046-591F-D6AC-B3311AB9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6AE9A-8DEE-E876-52B6-E0825A85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056AF-05B9-8E4F-3644-95BCACFBA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06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0A342-F067-75BC-7151-B9A3E05B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A437D-4D31-A606-2E0C-512EF9AA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56DEB-3A29-A08A-A837-43BB7FCD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72E5-A403-3432-8A4D-0C90D8A9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7D8A7-2B50-9E2F-BAE0-941D7C548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03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B46FF-C063-1C7D-E775-6CB20117D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399EB-B601-AE06-7394-1E93013CC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CC97-C000-C7D9-4C7D-3C5CB8DC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0F195-29A9-1A56-AFC2-77D77A694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135D1-626B-4FFD-5569-E5690210B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6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514B-C9B8-98E1-FA4D-0E069153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BF093-4B77-CECC-9CF7-412D02140E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401E2-009A-F758-2BF9-AC11B0930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F09A9B-BB42-5786-D0E5-C893A5BB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0976-9089-D698-2F64-1F82F2AB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47018-04FB-060B-10D0-6EED228D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5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950F-386D-C032-7AB1-B18D1B779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7425E-734F-B226-359E-BD821B180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C51A16-CB4C-DEBB-856F-CD4D973BD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8F6DC8-040E-C74B-549D-FBCD6696C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682702-AD25-54C8-8299-B05D509F9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BE3A1-960F-5C97-5352-AA751221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510F71-2A2D-37F2-50D3-13ABA179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4F808-C683-9319-5DB8-D64AE57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5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0012-DCD3-C7F3-FA33-5F2CA9F14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6AB2B-7379-39DE-3A56-07B71EA2F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A5AC1-B81F-ED0D-9E73-1C63AAC2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5644FE-F3AD-4FD8-B730-701F20B6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5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A1252-4179-C30F-EF5C-74F0C6B2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F13E8-0F52-277F-10F0-596D23868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803884-134B-21AB-4E31-59EB52A92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90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23E1-989C-A394-FEDE-B25BB54D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A9E45-0C15-B617-9C97-B398DF00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BCFE4-8C63-D0EC-BFDE-91FEB141E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48833-0F72-505F-272E-0445B1F8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04AF1-FAAE-8801-E00B-D4337050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ECBD7-C806-BECB-ADE7-9E1DE5E5A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16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A1CC-6B2B-CF88-DD86-3DC8599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9F15A-4D51-DC25-F7CB-C7107E0AA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A77A4-46B1-EDDB-9FC6-4D09F244A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E2A29-D31C-31AF-817F-65F5F3CF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2BB01-AB29-9C87-5C70-2864632E0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1E9F7-CE27-D58F-A874-2C0045A9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94543-4F15-0ADB-DDCE-FB0E9442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6C506-6972-5C00-63AF-D537A045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E445-0C94-A15B-3B8F-9D097E13A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5DB82E-509D-4B80-AE86-44ED1F4733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B782B-5F24-0563-9286-A8F25D3DD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9481B-2653-92C0-E277-41E4AB6F7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D54DF9-973A-4FB0-817C-7DE1E81AD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0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E937-B159-9D12-29C7-D7DBDCCA17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Cognitive Neuroscience Final Exam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70631-3E99-03B6-B3B4-BA1349284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4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730E-1227-4038-A349-5546F6F91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55032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of Important Brain Regions and their Primary Functions (for the purposes of this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FEABC-C1E4-736F-9E98-AFF83297A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26" y="1155033"/>
            <a:ext cx="6416842" cy="58452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Frontal cortical areas:</a:t>
            </a:r>
          </a:p>
          <a:p>
            <a:pPr lvl="1"/>
            <a:r>
              <a:rPr lang="en-US" dirty="0"/>
              <a:t>Most susceptible to effects of aging</a:t>
            </a:r>
          </a:p>
          <a:p>
            <a:pPr lvl="1"/>
            <a:r>
              <a:rPr lang="en-US" dirty="0"/>
              <a:t>Prefrontal cortex (source of attentional control)</a:t>
            </a:r>
          </a:p>
          <a:p>
            <a:pPr lvl="2"/>
            <a:r>
              <a:rPr lang="en-US" dirty="0"/>
              <a:t>Working memory, modulation of attention in other areas</a:t>
            </a:r>
          </a:p>
          <a:p>
            <a:pPr lvl="1"/>
            <a:r>
              <a:rPr lang="en-US" dirty="0"/>
              <a:t>Orbitofrontal cortex</a:t>
            </a:r>
          </a:p>
          <a:p>
            <a:pPr lvl="2"/>
            <a:r>
              <a:rPr lang="en-US" dirty="0"/>
              <a:t>Primary function: modulating social behavior</a:t>
            </a:r>
          </a:p>
          <a:p>
            <a:pPr lvl="1"/>
            <a:r>
              <a:rPr lang="en-US" dirty="0"/>
              <a:t>Anterior cingulate cortex</a:t>
            </a:r>
          </a:p>
          <a:p>
            <a:pPr lvl="2"/>
            <a:r>
              <a:rPr lang="en-US" dirty="0"/>
              <a:t>Primary function: error monitoring</a:t>
            </a:r>
          </a:p>
          <a:p>
            <a:pPr lvl="3"/>
            <a:r>
              <a:rPr lang="en-US" dirty="0"/>
              <a:t>Rostral cingulate zone (lights up when you disagree with social group)</a:t>
            </a:r>
          </a:p>
          <a:p>
            <a:pPr lvl="2"/>
            <a:r>
              <a:rPr lang="en-US" dirty="0"/>
              <a:t>Secondary: problem-solving/decision-making, emotional regulation</a:t>
            </a:r>
          </a:p>
          <a:p>
            <a:r>
              <a:rPr lang="en-US" dirty="0"/>
              <a:t>Subcortical areas:</a:t>
            </a:r>
          </a:p>
          <a:p>
            <a:pPr lvl="1"/>
            <a:r>
              <a:rPr lang="en-US" dirty="0"/>
              <a:t>Nucleus </a:t>
            </a:r>
            <a:r>
              <a:rPr lang="en-US" dirty="0" err="1"/>
              <a:t>accumbens</a:t>
            </a:r>
            <a:endParaRPr lang="en-US" dirty="0"/>
          </a:p>
          <a:p>
            <a:pPr lvl="2"/>
            <a:r>
              <a:rPr lang="en-US" dirty="0"/>
              <a:t>Primary function: motivation/reward processing, goal-directed behavior</a:t>
            </a:r>
          </a:p>
          <a:p>
            <a:pPr lvl="2"/>
            <a:r>
              <a:rPr lang="en-US" dirty="0"/>
              <a:t>Heavily implicated in substance abuse cases – addictive drugs boost dopamine levels in </a:t>
            </a:r>
            <a:r>
              <a:rPr lang="en-US" dirty="0" err="1"/>
              <a:t>Nac</a:t>
            </a:r>
            <a:endParaRPr lang="en-US" dirty="0"/>
          </a:p>
          <a:p>
            <a:pPr lvl="1"/>
            <a:r>
              <a:rPr lang="en-US" dirty="0"/>
              <a:t>Thalamus (includes LGN)</a:t>
            </a:r>
          </a:p>
          <a:p>
            <a:pPr lvl="2"/>
            <a:r>
              <a:rPr lang="en-US" dirty="0"/>
              <a:t>Primary functions</a:t>
            </a:r>
          </a:p>
          <a:p>
            <a:pPr lvl="3"/>
            <a:r>
              <a:rPr lang="en-US" dirty="0"/>
              <a:t>Attention: uses glutamate to modulate level of arousal in cortex</a:t>
            </a:r>
          </a:p>
          <a:p>
            <a:pPr lvl="3"/>
            <a:r>
              <a:rPr lang="en-US" dirty="0"/>
              <a:t>Sensory integration</a:t>
            </a:r>
          </a:p>
          <a:p>
            <a:pPr lvl="1"/>
            <a:r>
              <a:rPr lang="en-US" dirty="0"/>
              <a:t>Hypothalamus and HPA axis</a:t>
            </a:r>
          </a:p>
          <a:p>
            <a:pPr lvl="2"/>
            <a:r>
              <a:rPr lang="en-US" dirty="0"/>
              <a:t>Triggers physiological stress response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273E2C-584D-1431-691A-FA90459DD84A}"/>
              </a:ext>
            </a:extLst>
          </p:cNvPr>
          <p:cNvSpPr txBox="1"/>
          <p:nvPr/>
        </p:nvSpPr>
        <p:spPr>
          <a:xfrm>
            <a:off x="8502315" y="1155033"/>
            <a:ext cx="368968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Involved in a bunch of different processes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Taste/smell integration, perception of disgust, interoception, substance abuse, motor control…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That’s why I left it out of the final – too confusing!</a:t>
            </a:r>
          </a:p>
        </p:txBody>
      </p:sp>
    </p:spTree>
    <p:extLst>
      <p:ext uri="{BB962C8B-B14F-4D97-AF65-F5344CB8AC3E}">
        <p14:creationId xmlns:p14="http://schemas.microsoft.com/office/powerpoint/2010/main" val="366333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BC78-9987-0C9A-3192-03187C08C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6783"/>
            <a:ext cx="10515600" cy="1325563"/>
          </a:xfrm>
        </p:spPr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108C-2621-EB36-7E43-6144AA40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30" y="657726"/>
            <a:ext cx="7466199" cy="65933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Vigilance/Sustained Attention</a:t>
            </a:r>
          </a:p>
          <a:p>
            <a:pPr lvl="1"/>
            <a:r>
              <a:rPr lang="en-US" dirty="0"/>
              <a:t>Requires both cholinergic and noradrenergic systems</a:t>
            </a:r>
          </a:p>
          <a:p>
            <a:pPr lvl="2"/>
            <a:r>
              <a:rPr lang="en-US" dirty="0"/>
              <a:t>More effort needed to sustain attention requires more</a:t>
            </a:r>
            <a:br>
              <a:rPr lang="en-US" dirty="0"/>
            </a:br>
            <a:r>
              <a:rPr lang="en-US" b="1" dirty="0"/>
              <a:t>acetylcholine</a:t>
            </a:r>
          </a:p>
          <a:p>
            <a:pPr lvl="2"/>
            <a:r>
              <a:rPr lang="en-US" dirty="0"/>
              <a:t>The </a:t>
            </a:r>
            <a:r>
              <a:rPr lang="en-US" b="1" dirty="0"/>
              <a:t>noradrenergic</a:t>
            </a:r>
            <a:r>
              <a:rPr lang="en-US" dirty="0"/>
              <a:t> system prepares the brain to receive</a:t>
            </a:r>
            <a:br>
              <a:rPr lang="en-US" dirty="0"/>
            </a:br>
            <a:r>
              <a:rPr lang="en-US" dirty="0"/>
              <a:t>information</a:t>
            </a:r>
          </a:p>
          <a:p>
            <a:r>
              <a:rPr lang="en-US" dirty="0"/>
              <a:t>Thalamus</a:t>
            </a:r>
          </a:p>
          <a:p>
            <a:pPr lvl="1"/>
            <a:r>
              <a:rPr lang="en-US" dirty="0"/>
              <a:t>Uses </a:t>
            </a:r>
            <a:r>
              <a:rPr lang="en-US" b="1" dirty="0"/>
              <a:t>glutamate</a:t>
            </a:r>
            <a:r>
              <a:rPr lang="en-US" dirty="0"/>
              <a:t> to maintain alertness in the cortex</a:t>
            </a:r>
          </a:p>
          <a:p>
            <a:r>
              <a:rPr lang="en-US" dirty="0"/>
              <a:t>Eye movements as a measure of </a:t>
            </a:r>
            <a:r>
              <a:rPr lang="en-US" b="1" dirty="0"/>
              <a:t>overt</a:t>
            </a:r>
            <a:r>
              <a:rPr lang="en-US" dirty="0"/>
              <a:t> attention</a:t>
            </a:r>
          </a:p>
          <a:p>
            <a:pPr lvl="1"/>
            <a:r>
              <a:rPr lang="en-US" dirty="0"/>
              <a:t>Saccades vs smooth pursuit</a:t>
            </a:r>
          </a:p>
          <a:p>
            <a:r>
              <a:rPr lang="en-US" dirty="0"/>
              <a:t>Covert attention (information we receive that we are not focused on)</a:t>
            </a:r>
          </a:p>
          <a:p>
            <a:pPr lvl="1"/>
            <a:r>
              <a:rPr lang="en-US" dirty="0"/>
              <a:t>Think about Helmholtz’ study</a:t>
            </a:r>
          </a:p>
          <a:p>
            <a:r>
              <a:rPr lang="en-US" dirty="0"/>
              <a:t>Hemineglect</a:t>
            </a:r>
          </a:p>
          <a:p>
            <a:pPr lvl="1"/>
            <a:r>
              <a:rPr lang="en-US" dirty="0"/>
              <a:t>Side of space </a:t>
            </a:r>
            <a:r>
              <a:rPr lang="en-US" b="1" dirty="0"/>
              <a:t>contralateral</a:t>
            </a:r>
            <a:r>
              <a:rPr lang="en-US" dirty="0"/>
              <a:t> to damage is ignored</a:t>
            </a:r>
          </a:p>
          <a:p>
            <a:r>
              <a:rPr lang="en-US" dirty="0"/>
              <a:t>Late vs. early attention</a:t>
            </a:r>
          </a:p>
          <a:p>
            <a:pPr lvl="1"/>
            <a:r>
              <a:rPr lang="en-US" dirty="0"/>
              <a:t>Where in the visual/conscious pathway does attention start to affect processing areas?</a:t>
            </a:r>
          </a:p>
          <a:p>
            <a:pPr lvl="2"/>
            <a:r>
              <a:rPr lang="en-US" b="1" dirty="0"/>
              <a:t>At least as early as the LGN!</a:t>
            </a:r>
          </a:p>
          <a:p>
            <a:pPr lvl="2"/>
            <a:r>
              <a:rPr lang="en-US" dirty="0"/>
              <a:t>Prefrontal cortex (PFC) modulates LGN activity</a:t>
            </a:r>
          </a:p>
          <a:p>
            <a:r>
              <a:rPr lang="en-US" dirty="0"/>
              <a:t>Source vs. site of attentional control</a:t>
            </a:r>
          </a:p>
          <a:p>
            <a:pPr lvl="1"/>
            <a:r>
              <a:rPr lang="en-US" dirty="0"/>
              <a:t>Sources (areas that modify the processing of other areas): frontal regions including PFC and frontal eye field (FEF)/supplementary eye field (SEF)</a:t>
            </a:r>
          </a:p>
          <a:p>
            <a:pPr lvl="1"/>
            <a:r>
              <a:rPr lang="en-US" dirty="0"/>
              <a:t>Sites (areas that process input): V4 cortex, A1 auditory cortex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7541F-6B16-758F-DCBC-D60F3E2D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629" y="3152114"/>
            <a:ext cx="4180371" cy="3270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F09AB-0BD6-7C84-981D-DCBD26C2A3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65"/>
          <a:stretch/>
        </p:blipFill>
        <p:spPr>
          <a:xfrm>
            <a:off x="7967413" y="149519"/>
            <a:ext cx="4129838" cy="29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7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30BF2-CADE-7CAC-FCEC-C430DA323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2601"/>
            <a:ext cx="10515600" cy="1325563"/>
          </a:xfrm>
        </p:spPr>
        <p:txBody>
          <a:bodyPr/>
          <a:lstStyle/>
          <a:p>
            <a:r>
              <a:rPr lang="en-US" dirty="0"/>
              <a:t>Executive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4357E-CD6F-E880-7C94-06D6CE9D3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0246"/>
            <a:ext cx="6974166" cy="60977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Ways to test executive function</a:t>
            </a:r>
          </a:p>
          <a:p>
            <a:pPr lvl="1"/>
            <a:r>
              <a:rPr lang="en-US" dirty="0"/>
              <a:t>Sequencing and planning: Tower of London task</a:t>
            </a:r>
          </a:p>
          <a:p>
            <a:pPr lvl="1"/>
            <a:r>
              <a:rPr lang="en-US" dirty="0"/>
              <a:t>Problem-solving/inhibition/task-switching: Wisconsin Card Sort Test (WCST)</a:t>
            </a:r>
          </a:p>
          <a:p>
            <a:pPr lvl="2"/>
            <a:r>
              <a:rPr lang="en-US" dirty="0"/>
              <a:t>For young children: A-not-B task (inhibition), dimensional card sort task</a:t>
            </a:r>
          </a:p>
          <a:p>
            <a:pPr lvl="1"/>
            <a:r>
              <a:rPr lang="en-US" dirty="0"/>
              <a:t>Inhibition: Stroop task</a:t>
            </a:r>
          </a:p>
          <a:p>
            <a:pPr lvl="1"/>
            <a:r>
              <a:rPr lang="en-US" dirty="0"/>
              <a:t>Error Monitoring: Flanker or Stroop task</a:t>
            </a:r>
          </a:p>
          <a:p>
            <a:pPr lvl="2"/>
            <a:r>
              <a:rPr lang="en-US" b="1" dirty="0"/>
              <a:t>Error-related negativity (ERN): </a:t>
            </a:r>
            <a:r>
              <a:rPr lang="en-US" dirty="0"/>
              <a:t>negative-going ERP that increases when errors are made</a:t>
            </a:r>
          </a:p>
          <a:p>
            <a:pPr lvl="3"/>
            <a:r>
              <a:rPr lang="en-US" dirty="0"/>
              <a:t>Originates in </a:t>
            </a:r>
            <a:r>
              <a:rPr lang="en-US" b="1" dirty="0"/>
              <a:t>anterior cingulate cortex (ACC)</a:t>
            </a:r>
          </a:p>
          <a:p>
            <a:r>
              <a:rPr lang="en-US" dirty="0"/>
              <a:t>Environmental dependency syndrome</a:t>
            </a:r>
          </a:p>
          <a:p>
            <a:pPr lvl="1"/>
            <a:r>
              <a:rPr lang="en-US" dirty="0"/>
              <a:t>Inability to inhibit prepotent response for objects/environments</a:t>
            </a:r>
          </a:p>
          <a:p>
            <a:pPr lvl="2"/>
            <a:r>
              <a:rPr lang="en-US" dirty="0"/>
              <a:t>E.g. getting undressed and lying in bed despite it not being your bed/house</a:t>
            </a:r>
          </a:p>
          <a:p>
            <a:r>
              <a:rPr lang="en-US" dirty="0"/>
              <a:t>Frontal lobe plays a crucial role here</a:t>
            </a:r>
          </a:p>
          <a:p>
            <a:pPr lvl="1"/>
            <a:r>
              <a:rPr lang="en-US" b="1" dirty="0"/>
              <a:t>Orbitofrontal cortex (OFC) </a:t>
            </a:r>
            <a:r>
              <a:rPr lang="en-US" dirty="0"/>
              <a:t>involved in social behavior and inhibition of socially inappropriate activities</a:t>
            </a:r>
          </a:p>
          <a:p>
            <a:pPr lvl="2"/>
            <a:r>
              <a:rPr lang="en-US" dirty="0"/>
              <a:t>Mnemonic: “Of course (OFC) I would never do that in public!”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93F633-12C8-1064-75AF-0C9E9BD177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14"/>
          <a:stretch/>
        </p:blipFill>
        <p:spPr>
          <a:xfrm>
            <a:off x="6974166" y="472699"/>
            <a:ext cx="5156488" cy="186683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E3BEC34-5698-99E4-EA58-2DC19A74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421" y="2342798"/>
            <a:ext cx="5233863" cy="2175669"/>
          </a:xfrm>
          <a:prstGeom prst="rect">
            <a:avLst/>
          </a:prstGeom>
        </p:spPr>
      </p:pic>
      <p:pic>
        <p:nvPicPr>
          <p:cNvPr id="7" name="Picture 6" descr="A diagram of the brain&#10;&#10;AI-generated content may be incorrect.">
            <a:extLst>
              <a:ext uri="{FF2B5EF4-FFF2-40B4-BE49-F238E27FC236}">
                <a16:creationId xmlns:a16="http://schemas.microsoft.com/office/drawing/2014/main" id="{AD10161B-84A0-C7B9-D5EA-65382458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94" y="4587015"/>
            <a:ext cx="3368431" cy="220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70F5-144C-1DBC-442B-C5596512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6" y="-259516"/>
            <a:ext cx="10515600" cy="1325563"/>
          </a:xfrm>
        </p:spPr>
        <p:txBody>
          <a:bodyPr/>
          <a:lstStyle/>
          <a:p>
            <a:r>
              <a:rPr lang="en-US" dirty="0"/>
              <a:t>Emotion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F905-82C5-1984-9CA6-0B9747285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749547"/>
            <a:ext cx="5771147" cy="5747506"/>
          </a:xfrm>
        </p:spPr>
        <p:txBody>
          <a:bodyPr>
            <a:normAutofit fontScale="77500" lnSpcReduction="20000"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2800"/>
            </a:pPr>
            <a:r>
              <a:rPr lang="en-US" dirty="0"/>
              <a:t>Subcortical regions implement more automatic/subconscious aspects of emotion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Autonomic nervous system</a:t>
            </a:r>
          </a:p>
          <a:p>
            <a:pPr lvl="2">
              <a:buClr>
                <a:schemeClr val="dk1"/>
              </a:buClr>
              <a:buSzPts val="2400"/>
            </a:pPr>
            <a:r>
              <a:rPr lang="en-US" dirty="0"/>
              <a:t>Sympathetic (fight or flight)</a:t>
            </a:r>
          </a:p>
          <a:p>
            <a:pPr lvl="2">
              <a:buClr>
                <a:schemeClr val="dk1"/>
              </a:buClr>
              <a:buSzPts val="2400"/>
            </a:pPr>
            <a:r>
              <a:rPr lang="en-US" dirty="0"/>
              <a:t>Parasympathetic (rest and digest)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Hypothalamus, HPA axis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Limbic system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AMYGDALA </a:t>
            </a:r>
          </a:p>
          <a:p>
            <a:pPr lvl="2">
              <a:buClr>
                <a:schemeClr val="dk1"/>
              </a:buClr>
              <a:buSzPts val="2400"/>
            </a:pPr>
            <a:r>
              <a:rPr lang="en-US" dirty="0"/>
              <a:t>Responsible for </a:t>
            </a:r>
            <a:r>
              <a:rPr lang="en-US" b="1" dirty="0"/>
              <a:t>fear conditioning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dirty="0"/>
              <a:t>HPA (hypothalamus-pituitary-adrenal) axis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Hypothalamus stimulates pituitary gland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Pituitary gland secretes ACTH into blood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ACTH travels to adrenal cortex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Adrenal cortex releases cortisol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dirty="0"/>
              <a:t>Effects of cortisol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Changes in body (heartrate, sweating)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dirty="0"/>
              <a:t>Improvements in </a:t>
            </a:r>
            <a:r>
              <a:rPr lang="en-US" b="1" dirty="0"/>
              <a:t>memory</a:t>
            </a:r>
            <a:r>
              <a:rPr lang="en-US" dirty="0"/>
              <a:t> (especially for high arousal items)</a:t>
            </a:r>
          </a:p>
          <a:p>
            <a:pPr>
              <a:buClr>
                <a:schemeClr val="dk1"/>
              </a:buClr>
              <a:buSzPts val="2400"/>
            </a:pPr>
            <a:r>
              <a:rPr lang="en-US" dirty="0"/>
              <a:t>Rewards/pleasure</a:t>
            </a:r>
          </a:p>
          <a:p>
            <a:pPr lvl="1">
              <a:buClr>
                <a:schemeClr val="dk1"/>
              </a:buClr>
              <a:buSzPts val="2400"/>
            </a:pPr>
            <a:r>
              <a:rPr lang="en-US" b="1" dirty="0"/>
              <a:t>Nucleus </a:t>
            </a:r>
            <a:r>
              <a:rPr lang="en-US" b="1" dirty="0" err="1"/>
              <a:t>accumbens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Google Shape;170;p11">
            <a:extLst>
              <a:ext uri="{FF2B5EF4-FFF2-40B4-BE49-F238E27FC236}">
                <a16:creationId xmlns:a16="http://schemas.microsoft.com/office/drawing/2014/main" id="{06E7A4CF-CD12-AE9D-FACE-956011EE84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1518" y="0"/>
            <a:ext cx="3688935" cy="415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2;p31">
            <a:extLst>
              <a:ext uri="{FF2B5EF4-FFF2-40B4-BE49-F238E27FC236}">
                <a16:creationId xmlns:a16="http://schemas.microsoft.com/office/drawing/2014/main" id="{D155F8D2-18C0-A5BD-52EA-D0359B5A9B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5336" y="4286419"/>
            <a:ext cx="2371491" cy="221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33;p31">
            <a:extLst>
              <a:ext uri="{FF2B5EF4-FFF2-40B4-BE49-F238E27FC236}">
                <a16:creationId xmlns:a16="http://schemas.microsoft.com/office/drawing/2014/main" id="{FAEB703C-2FA1-9755-EE71-8FD14B3F9B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95985" y="4353009"/>
            <a:ext cx="2192531" cy="20774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83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7B5D-3BB9-9620-1C43-878878C7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-132180"/>
            <a:ext cx="10515600" cy="1325563"/>
          </a:xfrm>
        </p:spPr>
        <p:txBody>
          <a:bodyPr/>
          <a:lstStyle/>
          <a:p>
            <a:r>
              <a:rPr lang="en-US" dirty="0"/>
              <a:t>Social 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249B0-8A99-F8A5-47B1-7AF8320B1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2" y="753980"/>
            <a:ext cx="6256421" cy="632058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Social brain hypothesis</a:t>
            </a:r>
          </a:p>
          <a:p>
            <a:pPr lvl="1"/>
            <a:r>
              <a:rPr lang="en-US" dirty="0"/>
              <a:t>Primate brains evolved to support social behavior</a:t>
            </a:r>
          </a:p>
          <a:p>
            <a:pPr lvl="1"/>
            <a:r>
              <a:rPr lang="en-US" dirty="0"/>
              <a:t>Larger group size = larger brain, bigger </a:t>
            </a:r>
            <a:r>
              <a:rPr lang="en-US" dirty="0" err="1"/>
              <a:t>neocortex:medulla</a:t>
            </a:r>
            <a:r>
              <a:rPr lang="en-US" dirty="0"/>
              <a:t> ratio</a:t>
            </a:r>
          </a:p>
          <a:p>
            <a:r>
              <a:rPr lang="en-US" dirty="0"/>
              <a:t>Asch experiment</a:t>
            </a:r>
          </a:p>
          <a:p>
            <a:pPr lvl="1"/>
            <a:r>
              <a:rPr lang="en-US" dirty="0"/>
              <a:t>People are susceptible to the influence of other witnesses</a:t>
            </a:r>
          </a:p>
          <a:p>
            <a:pPr lvl="1"/>
            <a:r>
              <a:rPr lang="en-US" dirty="0"/>
              <a:t>More witnesses = bigger effect</a:t>
            </a:r>
          </a:p>
          <a:p>
            <a:pPr lvl="1"/>
            <a:r>
              <a:rPr lang="en-US" dirty="0"/>
              <a:t>Effect diminishes when unanimity is broken</a:t>
            </a:r>
          </a:p>
          <a:p>
            <a:r>
              <a:rPr lang="en-US" dirty="0"/>
              <a:t>Attractiveness ratings</a:t>
            </a:r>
          </a:p>
          <a:p>
            <a:pPr lvl="1"/>
            <a:r>
              <a:rPr lang="en-US" dirty="0"/>
              <a:t>When group differed: activation in </a:t>
            </a:r>
            <a:r>
              <a:rPr lang="en-US" b="1" dirty="0"/>
              <a:t>rostral cingulate zone (RCZ)</a:t>
            </a:r>
          </a:p>
          <a:p>
            <a:pPr lvl="1"/>
            <a:r>
              <a:rPr lang="en-US" dirty="0"/>
              <a:t>When group agreed: activation in</a:t>
            </a:r>
            <a:r>
              <a:rPr lang="en-US" b="1" dirty="0"/>
              <a:t> nucleus </a:t>
            </a:r>
            <a:r>
              <a:rPr lang="en-US" b="1" dirty="0" err="1"/>
              <a:t>accumbens</a:t>
            </a:r>
            <a:r>
              <a:rPr lang="en-US" b="1" dirty="0"/>
              <a:t> (</a:t>
            </a:r>
            <a:r>
              <a:rPr lang="en-US" b="1" dirty="0" err="1"/>
              <a:t>NAc</a:t>
            </a:r>
            <a:r>
              <a:rPr lang="en-US" b="1" dirty="0"/>
              <a:t>)</a:t>
            </a:r>
          </a:p>
          <a:p>
            <a:r>
              <a:rPr lang="en-US" dirty="0"/>
              <a:t>Mentalizing tasks</a:t>
            </a:r>
          </a:p>
          <a:p>
            <a:pPr lvl="1"/>
            <a:r>
              <a:rPr lang="en-US" dirty="0"/>
              <a:t>Social animation task</a:t>
            </a:r>
          </a:p>
          <a:p>
            <a:pPr lvl="2"/>
            <a:r>
              <a:rPr lang="en-US" dirty="0"/>
              <a:t>“Why did the triangle hide inside the house?”</a:t>
            </a:r>
          </a:p>
          <a:p>
            <a:pPr lvl="1"/>
            <a:r>
              <a:rPr lang="en-US" dirty="0"/>
              <a:t>False belief task</a:t>
            </a:r>
          </a:p>
          <a:p>
            <a:pPr lvl="2"/>
            <a:r>
              <a:rPr lang="en-US" dirty="0"/>
              <a:t>Requires theory of mind (understanding one person’s information/feelings might be different than yours)</a:t>
            </a:r>
          </a:p>
          <a:p>
            <a:pPr lvl="1"/>
            <a:r>
              <a:rPr lang="en-US" dirty="0"/>
              <a:t>One area involved in both tasks: </a:t>
            </a:r>
            <a:r>
              <a:rPr lang="en-US" b="1" dirty="0"/>
              <a:t>temporoparietal junction</a:t>
            </a:r>
          </a:p>
          <a:p>
            <a:r>
              <a:rPr lang="en-US" dirty="0"/>
              <a:t>N170</a:t>
            </a:r>
          </a:p>
          <a:p>
            <a:pPr lvl="1"/>
            <a:r>
              <a:rPr lang="en-US" dirty="0"/>
              <a:t>Negative-going ERP</a:t>
            </a:r>
          </a:p>
          <a:p>
            <a:pPr lvl="1"/>
            <a:r>
              <a:rPr lang="en-US" b="1" dirty="0"/>
              <a:t>Larger amplitude for faces than other objects</a:t>
            </a:r>
          </a:p>
          <a:p>
            <a:pPr lvl="1"/>
            <a:r>
              <a:rPr lang="en-US" dirty="0"/>
              <a:t>Earlier peak for faces than other objects</a:t>
            </a:r>
          </a:p>
          <a:p>
            <a:r>
              <a:rPr lang="en-US" dirty="0"/>
              <a:t>In-groups and out-groups</a:t>
            </a:r>
          </a:p>
          <a:p>
            <a:pPr lvl="1"/>
            <a:r>
              <a:rPr lang="en-US" dirty="0"/>
              <a:t>People form them </a:t>
            </a:r>
            <a:r>
              <a:rPr lang="en-US" b="1" dirty="0"/>
              <a:t>rapidly and arbitrarily</a:t>
            </a:r>
          </a:p>
          <a:p>
            <a:pPr lvl="2"/>
            <a:r>
              <a:rPr lang="en-US" dirty="0"/>
              <a:t>E.g. “under-estimators vs. over-estimators”</a:t>
            </a:r>
          </a:p>
          <a:p>
            <a:pPr lvl="1"/>
            <a:r>
              <a:rPr lang="en-US" dirty="0"/>
              <a:t>Affects processing </a:t>
            </a:r>
            <a:r>
              <a:rPr lang="en-US" b="1" dirty="0"/>
              <a:t>very early</a:t>
            </a:r>
            <a:r>
              <a:rPr lang="en-US" dirty="0"/>
              <a:t> in the pathway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1C19E-F013-748A-5EB0-46B39C967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"/>
          <a:stretch/>
        </p:blipFill>
        <p:spPr>
          <a:xfrm>
            <a:off x="7765429" y="73134"/>
            <a:ext cx="3609474" cy="2317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E5001-A3FA-97A3-F583-6274BF7A7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429" y="2390283"/>
            <a:ext cx="3843574" cy="280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F500C9-4F7D-57A8-9692-53B5FB01DF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28"/>
          <a:stretch/>
        </p:blipFill>
        <p:spPr>
          <a:xfrm>
            <a:off x="6366817" y="5196795"/>
            <a:ext cx="5504341" cy="16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F97F7-C01F-1D9C-5359-8AB8B44E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0727"/>
            <a:ext cx="10515600" cy="1325563"/>
          </a:xfrm>
        </p:spPr>
        <p:txBody>
          <a:bodyPr/>
          <a:lstStyle/>
          <a:p>
            <a:r>
              <a:rPr lang="en-US" dirty="0"/>
              <a:t>Neurodevelopment and Plasticity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E711-9698-0A0F-18B0-09C8E5F48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831013"/>
            <a:ext cx="5418221" cy="64298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Early development</a:t>
            </a:r>
          </a:p>
          <a:p>
            <a:pPr lvl="1"/>
            <a:r>
              <a:rPr lang="en-US" dirty="0"/>
              <a:t>Neurulation: formation of hollow tube that becomes brain and spinal cord</a:t>
            </a:r>
          </a:p>
          <a:p>
            <a:pPr lvl="1"/>
            <a:r>
              <a:rPr lang="en-US" dirty="0"/>
              <a:t>Neurogenesis: creation of neurons (occurs in womb)</a:t>
            </a:r>
          </a:p>
          <a:p>
            <a:pPr lvl="2"/>
            <a:r>
              <a:rPr lang="en-US" dirty="0"/>
              <a:t>Neurons migrate along </a:t>
            </a:r>
            <a:r>
              <a:rPr lang="en-US" b="1" dirty="0"/>
              <a:t>glial cells </a:t>
            </a:r>
            <a:r>
              <a:rPr lang="en-US" dirty="0"/>
              <a:t>from the inside of the ventricle to their final destination</a:t>
            </a:r>
          </a:p>
          <a:p>
            <a:pPr lvl="1"/>
            <a:r>
              <a:rPr lang="en-US" dirty="0"/>
              <a:t>Synaptogenesis: massive proliferation of synaptic connections across the brain, occurs after birth – followed by pruning</a:t>
            </a:r>
          </a:p>
          <a:p>
            <a:pPr lvl="2"/>
            <a:r>
              <a:rPr lang="en-US" b="1" dirty="0"/>
              <a:t>Not all regions bloom/prune at the same rate</a:t>
            </a:r>
          </a:p>
          <a:p>
            <a:pPr lvl="2"/>
            <a:r>
              <a:rPr lang="en-US" dirty="0"/>
              <a:t>Visual areas bloom/prune early (before age 5)</a:t>
            </a:r>
          </a:p>
          <a:p>
            <a:pPr lvl="2"/>
            <a:r>
              <a:rPr lang="en-US" dirty="0"/>
              <a:t>Frontal areas continue pruning well into teen years</a:t>
            </a:r>
          </a:p>
          <a:p>
            <a:pPr lvl="1"/>
            <a:r>
              <a:rPr lang="en-US" dirty="0"/>
              <a:t>Myelination: white matter tracts develop thicker fatty layer that helps facilitate rapid transmission of signals</a:t>
            </a:r>
          </a:p>
          <a:p>
            <a:r>
              <a:rPr lang="en-US" dirty="0"/>
              <a:t>Experience-expectant systems</a:t>
            </a:r>
          </a:p>
          <a:p>
            <a:pPr lvl="1"/>
            <a:r>
              <a:rPr lang="en-US" dirty="0"/>
              <a:t>Visual areas – need light in order to develop and function at all</a:t>
            </a:r>
          </a:p>
          <a:p>
            <a:r>
              <a:rPr lang="en-US" dirty="0"/>
              <a:t>Experience-dependent systems</a:t>
            </a:r>
          </a:p>
          <a:p>
            <a:pPr lvl="1"/>
            <a:r>
              <a:rPr lang="en-US" dirty="0"/>
              <a:t>Motor coordination areas – develop according to experience</a:t>
            </a:r>
          </a:p>
          <a:p>
            <a:r>
              <a:rPr lang="en-US" dirty="0"/>
              <a:t>Enrichment</a:t>
            </a:r>
          </a:p>
          <a:p>
            <a:pPr lvl="1"/>
            <a:r>
              <a:rPr lang="en-US" dirty="0"/>
              <a:t>Enriching environment leads to </a:t>
            </a:r>
            <a:r>
              <a:rPr lang="en-US" b="1" dirty="0"/>
              <a:t>more dendritic spines</a:t>
            </a:r>
            <a:r>
              <a:rPr lang="en-US" dirty="0"/>
              <a:t> = more connectivity</a:t>
            </a:r>
          </a:p>
          <a:p>
            <a:r>
              <a:rPr lang="en-US" dirty="0"/>
              <a:t>Plasticity following brain damage</a:t>
            </a:r>
          </a:p>
          <a:p>
            <a:pPr lvl="1"/>
            <a:r>
              <a:rPr lang="en-US" dirty="0"/>
              <a:t>Necrosis = when cells die at the site of damage</a:t>
            </a:r>
          </a:p>
          <a:p>
            <a:pPr lvl="1"/>
            <a:r>
              <a:rPr lang="en-US" dirty="0" err="1"/>
              <a:t>Transneuronal</a:t>
            </a:r>
            <a:r>
              <a:rPr lang="en-US" dirty="0"/>
              <a:t> degeneration: cell loss extends to distal neurons</a:t>
            </a:r>
          </a:p>
          <a:p>
            <a:pPr lvl="1"/>
            <a:r>
              <a:rPr lang="en-US" dirty="0"/>
              <a:t>Recovery: neurogenesis, </a:t>
            </a:r>
            <a:r>
              <a:rPr lang="en-US" dirty="0" err="1"/>
              <a:t>gliogenesis</a:t>
            </a:r>
            <a:r>
              <a:rPr lang="en-US" dirty="0"/>
              <a:t>, and angiogenesis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737F5-8024-02A3-28C7-6D7DB921A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37" y="683952"/>
            <a:ext cx="6153921" cy="347186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F3420-6EB0-7E84-640F-AB8EC0DEB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70"/>
          <a:stretch/>
        </p:blipFill>
        <p:spPr>
          <a:xfrm>
            <a:off x="9096165" y="4253805"/>
            <a:ext cx="2257635" cy="1853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CCCB2C-FDAC-754D-F05C-AE9FCE0DFB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2" t="64662" r="20179" b="3507"/>
          <a:stretch/>
        </p:blipFill>
        <p:spPr>
          <a:xfrm>
            <a:off x="6215062" y="4253804"/>
            <a:ext cx="2627268" cy="18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0C27-53D9-1563-CCB0-08E07037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6559"/>
            <a:ext cx="10515600" cy="1325563"/>
          </a:xfrm>
        </p:spPr>
        <p:txBody>
          <a:bodyPr/>
          <a:lstStyle/>
          <a:p>
            <a:r>
              <a:rPr lang="en-US" dirty="0"/>
              <a:t>Clinical Cognitive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9FC0E-95BC-E23E-5B3A-C463CDD95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737938"/>
            <a:ext cx="6288505" cy="641684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DSM 5</a:t>
            </a:r>
          </a:p>
          <a:p>
            <a:pPr lvl="1"/>
            <a:r>
              <a:rPr lang="en-US" dirty="0"/>
              <a:t>Manual for establishing mental disorder criteria</a:t>
            </a:r>
          </a:p>
          <a:p>
            <a:r>
              <a:rPr lang="en-US" dirty="0"/>
              <a:t>Depression</a:t>
            </a:r>
          </a:p>
          <a:p>
            <a:pPr lvl="1"/>
            <a:r>
              <a:rPr lang="en-US" dirty="0"/>
              <a:t>Disrupted DLPFC and ACC activity</a:t>
            </a:r>
          </a:p>
          <a:p>
            <a:pPr lvl="2"/>
            <a:r>
              <a:rPr lang="en-US" dirty="0"/>
              <a:t>Makes it difficult to shift mental states</a:t>
            </a:r>
          </a:p>
          <a:p>
            <a:pPr lvl="2"/>
            <a:r>
              <a:rPr lang="en-US" dirty="0"/>
              <a:t>Difficulties with </a:t>
            </a:r>
            <a:r>
              <a:rPr lang="en-US" b="1" dirty="0"/>
              <a:t>emotional regulation and error processing</a:t>
            </a:r>
          </a:p>
          <a:p>
            <a:pPr lvl="1"/>
            <a:r>
              <a:rPr lang="en-US" dirty="0"/>
              <a:t>Disrupted connection between </a:t>
            </a:r>
            <a:r>
              <a:rPr lang="en-US" b="1" dirty="0"/>
              <a:t>DLPFC and amygdala</a:t>
            </a:r>
          </a:p>
          <a:p>
            <a:pPr lvl="1"/>
            <a:r>
              <a:rPr lang="en-US" dirty="0"/>
              <a:t>Most common treatment: </a:t>
            </a:r>
            <a:r>
              <a:rPr lang="en-US" b="1" dirty="0"/>
              <a:t>therapy + medication</a:t>
            </a:r>
          </a:p>
          <a:p>
            <a:pPr lvl="2"/>
            <a:r>
              <a:rPr lang="en-US" dirty="0"/>
              <a:t>Less common: ECT, DBS, </a:t>
            </a:r>
            <a:r>
              <a:rPr lang="en-US" dirty="0" err="1"/>
              <a:t>tDCS</a:t>
            </a:r>
            <a:r>
              <a:rPr lang="en-US" dirty="0"/>
              <a:t>, TMS, </a:t>
            </a:r>
            <a:r>
              <a:rPr lang="en-US" dirty="0" err="1"/>
              <a:t>vagus</a:t>
            </a:r>
            <a:r>
              <a:rPr lang="en-US" dirty="0"/>
              <a:t> nerve stimulation</a:t>
            </a:r>
          </a:p>
          <a:p>
            <a:r>
              <a:rPr lang="en-US" dirty="0"/>
              <a:t>Anxiety</a:t>
            </a:r>
          </a:p>
          <a:p>
            <a:pPr lvl="1"/>
            <a:r>
              <a:rPr lang="en-US" dirty="0"/>
              <a:t>Phobias, panic disorders, GAD, PTSD, OCD</a:t>
            </a:r>
          </a:p>
          <a:p>
            <a:pPr lvl="1"/>
            <a:r>
              <a:rPr lang="en-US" dirty="0"/>
              <a:t>For phobias: </a:t>
            </a:r>
            <a:r>
              <a:rPr lang="en-US" b="1" dirty="0"/>
              <a:t>overactive amygdala response to fear-inducing stimuli</a:t>
            </a:r>
          </a:p>
          <a:p>
            <a:pPr lvl="2"/>
            <a:r>
              <a:rPr lang="en-US" dirty="0"/>
              <a:t>Exposure therapy works to help amygdala regulate itself</a:t>
            </a:r>
          </a:p>
          <a:p>
            <a:r>
              <a:rPr lang="en-US" dirty="0"/>
              <a:t>Schizophrenia</a:t>
            </a:r>
          </a:p>
          <a:p>
            <a:pPr lvl="1"/>
            <a:r>
              <a:rPr lang="en-US" dirty="0"/>
              <a:t>Positive symptoms: hallucinations, delusions, disorganized speech/behavior</a:t>
            </a:r>
          </a:p>
          <a:p>
            <a:pPr lvl="1"/>
            <a:r>
              <a:rPr lang="en-US" dirty="0"/>
              <a:t>Negative symptoms: anhedonia, lack of interest in world, social withdrawal</a:t>
            </a:r>
          </a:p>
          <a:p>
            <a:pPr lvl="1"/>
            <a:r>
              <a:rPr lang="en-US" dirty="0"/>
              <a:t>Disrupted processes: working memory, self-monitoring, attention, cognitive control, behavioral flexibility</a:t>
            </a:r>
          </a:p>
          <a:p>
            <a:pPr lvl="2"/>
            <a:r>
              <a:rPr lang="en-US" dirty="0"/>
              <a:t>Anterior cingulate cortex activity reduced</a:t>
            </a:r>
          </a:p>
          <a:p>
            <a:pPr lvl="1"/>
            <a:r>
              <a:rPr lang="en-US" b="1" dirty="0" err="1"/>
              <a:t>Hypofrontality</a:t>
            </a:r>
            <a:r>
              <a:rPr lang="en-US" b="1" dirty="0"/>
              <a:t>:</a:t>
            </a:r>
            <a:r>
              <a:rPr lang="en-US" dirty="0"/>
              <a:t> reduced activity in frontal lobes when at rest and when engaged in frontal-lobe-supported tasks</a:t>
            </a:r>
          </a:p>
          <a:p>
            <a:r>
              <a:rPr lang="en-US" dirty="0"/>
              <a:t>Substance use disorders</a:t>
            </a:r>
          </a:p>
          <a:p>
            <a:pPr lvl="1"/>
            <a:r>
              <a:rPr lang="en-US" b="1" dirty="0"/>
              <a:t>More</a:t>
            </a:r>
            <a:r>
              <a:rPr lang="en-US" dirty="0"/>
              <a:t> activity/spines in nucleus </a:t>
            </a:r>
            <a:r>
              <a:rPr lang="en-US" dirty="0" err="1"/>
              <a:t>accumbens</a:t>
            </a:r>
            <a:r>
              <a:rPr lang="en-US" dirty="0"/>
              <a:t>, </a:t>
            </a:r>
            <a:r>
              <a:rPr lang="en-US" b="1" dirty="0"/>
              <a:t>less</a:t>
            </a:r>
            <a:r>
              <a:rPr lang="en-US" dirty="0"/>
              <a:t> in orbitofrontal cortex (OFC)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37FB977-CB26-9865-DC31-23DB92AA45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39"/>
          <a:stretch/>
        </p:blipFill>
        <p:spPr>
          <a:xfrm>
            <a:off x="6260431" y="737938"/>
            <a:ext cx="5931569" cy="198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97C58-9C31-FFC4-35F4-50904E5E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441" y="3331248"/>
            <a:ext cx="2493930" cy="2393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1BDDA-40C0-52BF-40A9-AAA1E074FB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20" y="3331248"/>
            <a:ext cx="3239188" cy="2393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12F2D-3196-FC6E-A4AD-F6AE7702CFBF}"/>
              </a:ext>
            </a:extLst>
          </p:cNvPr>
          <p:cNvSpPr txBox="1"/>
          <p:nvPr/>
        </p:nvSpPr>
        <p:spPr>
          <a:xfrm>
            <a:off x="9042260" y="5805111"/>
            <a:ext cx="3233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Hypofrontality</a:t>
            </a:r>
            <a:r>
              <a:rPr lang="en-US" sz="1600" dirty="0"/>
              <a:t> in schizophrenia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0F601-D497-6189-8CA9-D9FA38B4B9D0}"/>
              </a:ext>
            </a:extLst>
          </p:cNvPr>
          <p:cNvSpPr txBox="1"/>
          <p:nvPr/>
        </p:nvSpPr>
        <p:spPr>
          <a:xfrm>
            <a:off x="6714147" y="5715360"/>
            <a:ext cx="2051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Exposure therapy reducing overactive amygdala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2CE3C6-D384-CBCC-0CB3-D668CB30E615}"/>
              </a:ext>
            </a:extLst>
          </p:cNvPr>
          <p:cNvSpPr txBox="1"/>
          <p:nvPr/>
        </p:nvSpPr>
        <p:spPr>
          <a:xfrm>
            <a:off x="6569023" y="2657705"/>
            <a:ext cx="5314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Depression reducing emotional regulation in DLPFC</a:t>
            </a:r>
          </a:p>
        </p:txBody>
      </p:sp>
    </p:spTree>
    <p:extLst>
      <p:ext uri="{BB962C8B-B14F-4D97-AF65-F5344CB8AC3E}">
        <p14:creationId xmlns:p14="http://schemas.microsoft.com/office/powerpoint/2010/main" val="405568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1302-3521-48F0-32AC-C5FF5841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Generalized Cognitive Disorders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F13FD-8672-F912-4220-213813B2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058780"/>
            <a:ext cx="7090610" cy="5598694"/>
          </a:xfrm>
        </p:spPr>
        <p:txBody>
          <a:bodyPr numCol="1">
            <a:normAutofit fontScale="92500" lnSpcReduction="20000"/>
          </a:bodyPr>
          <a:lstStyle/>
          <a:p>
            <a:r>
              <a:rPr lang="en-US" dirty="0"/>
              <a:t>Closed head injuries</a:t>
            </a:r>
          </a:p>
          <a:p>
            <a:pPr lvl="1"/>
            <a:r>
              <a:rPr lang="en-US" dirty="0"/>
              <a:t>Coup vs. countercoup</a:t>
            </a:r>
          </a:p>
          <a:p>
            <a:pPr lvl="2"/>
            <a:r>
              <a:rPr lang="en-US" dirty="0"/>
              <a:t>Site of impact is damaged, also site opposite of impact is damaged</a:t>
            </a:r>
          </a:p>
          <a:p>
            <a:pPr lvl="1"/>
            <a:r>
              <a:rPr lang="en-US" dirty="0"/>
              <a:t>White matter tract shearing</a:t>
            </a:r>
          </a:p>
          <a:p>
            <a:pPr lvl="2"/>
            <a:r>
              <a:rPr lang="en-US" dirty="0"/>
              <a:t>White matter tracts have very long axons that are easily torn</a:t>
            </a:r>
          </a:p>
          <a:p>
            <a:pPr lvl="2"/>
            <a:r>
              <a:rPr lang="en-US" b="1" dirty="0"/>
              <a:t>Damage/deterioration can last years</a:t>
            </a:r>
          </a:p>
          <a:p>
            <a:pPr lvl="2"/>
            <a:r>
              <a:rPr lang="en-US" dirty="0"/>
              <a:t>Enlarged ventricles</a:t>
            </a:r>
          </a:p>
          <a:p>
            <a:pPr lvl="1"/>
            <a:r>
              <a:rPr lang="en-US" dirty="0"/>
              <a:t>Glutamate excitotoxicity</a:t>
            </a:r>
          </a:p>
          <a:p>
            <a:pPr lvl="2"/>
            <a:r>
              <a:rPr lang="en-US" dirty="0"/>
              <a:t>Damage causes some neurons to release too much </a:t>
            </a:r>
            <a:r>
              <a:rPr lang="en-US" b="1" dirty="0"/>
              <a:t>glutamate</a:t>
            </a:r>
            <a:r>
              <a:rPr lang="en-US" dirty="0"/>
              <a:t>, which kills surrounding neurons</a:t>
            </a:r>
          </a:p>
          <a:p>
            <a:pPr lvl="1"/>
            <a:r>
              <a:rPr lang="en-US" dirty="0"/>
              <a:t>Glasgow Coma Scale</a:t>
            </a:r>
          </a:p>
          <a:p>
            <a:pPr lvl="2"/>
            <a:r>
              <a:rPr lang="en-US" dirty="0"/>
              <a:t>Measures </a:t>
            </a:r>
            <a:r>
              <a:rPr lang="en-US" b="1" dirty="0"/>
              <a:t>eye movement, motor response, and verbal response</a:t>
            </a:r>
          </a:p>
          <a:p>
            <a:pPr lvl="2"/>
            <a:r>
              <a:rPr lang="en-US" dirty="0"/>
              <a:t>Predictive of mortality/recovery post-insult</a:t>
            </a:r>
          </a:p>
          <a:p>
            <a:pPr lvl="1"/>
            <a:r>
              <a:rPr lang="en-US" dirty="0"/>
              <a:t>Long term risks/consequences</a:t>
            </a:r>
          </a:p>
          <a:p>
            <a:pPr lvl="2"/>
            <a:r>
              <a:rPr lang="en-US" dirty="0"/>
              <a:t>Attention/executive function usually impaired</a:t>
            </a:r>
          </a:p>
          <a:p>
            <a:pPr lvl="2"/>
            <a:r>
              <a:rPr lang="en-US" dirty="0"/>
              <a:t>Increased risk for: further head injuries, dementia, epilepsy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82D02-9C39-CA66-DAD3-3A58DE3A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585" y="243063"/>
            <a:ext cx="3797646" cy="2943176"/>
          </a:xfrm>
          <a:prstGeom prst="rect">
            <a:avLst/>
          </a:prstGeom>
        </p:spPr>
      </p:pic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DA7D0EDA-6D72-8150-5834-46707FF866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53" y="3186239"/>
            <a:ext cx="4328442" cy="21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0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8D1AB-47C0-B343-7132-9F717D8D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D20E-913D-1BFD-945E-8D57DCCE1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Generalized Cognitive Disorders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B99C-12FD-CDBD-8384-4C2FF010B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58780"/>
            <a:ext cx="6095999" cy="5598694"/>
          </a:xfrm>
        </p:spPr>
        <p:txBody>
          <a:bodyPr numCol="1">
            <a:normAutofit lnSpcReduction="10000"/>
          </a:bodyPr>
          <a:lstStyle/>
          <a:p>
            <a:r>
              <a:rPr lang="en-US" dirty="0"/>
              <a:t>Alzheimer’s Disease</a:t>
            </a:r>
          </a:p>
          <a:p>
            <a:pPr lvl="1"/>
            <a:r>
              <a:rPr lang="en-US" dirty="0"/>
              <a:t>Form of cortical dementia</a:t>
            </a:r>
          </a:p>
          <a:p>
            <a:pPr lvl="1"/>
            <a:r>
              <a:rPr lang="en-US" dirty="0"/>
              <a:t>Early stage symptoms: issues with memory (including procedural and explicit memories), problem-solving, planning</a:t>
            </a:r>
          </a:p>
          <a:p>
            <a:pPr lvl="1"/>
            <a:r>
              <a:rPr lang="en-US" dirty="0"/>
              <a:t>Late stage symptoms: complete inability to form new memories, severe personality changes, loss of awareness, loss of movement/motor control</a:t>
            </a:r>
          </a:p>
          <a:p>
            <a:pPr lvl="1"/>
            <a:r>
              <a:rPr lang="en-US" dirty="0"/>
              <a:t>Characterized by </a:t>
            </a:r>
            <a:r>
              <a:rPr lang="en-US" b="1" dirty="0"/>
              <a:t>amyloid plaques </a:t>
            </a:r>
            <a:r>
              <a:rPr lang="en-US" dirty="0"/>
              <a:t>and </a:t>
            </a:r>
            <a:r>
              <a:rPr lang="en-US" b="1" dirty="0"/>
              <a:t>neurofibrillary tangles</a:t>
            </a:r>
          </a:p>
          <a:p>
            <a:pPr lvl="2"/>
            <a:r>
              <a:rPr lang="en-US" dirty="0"/>
              <a:t>Tangles impact acetylcholine channels – very important for attention/executive function</a:t>
            </a:r>
          </a:p>
          <a:p>
            <a:pPr lvl="1"/>
            <a:r>
              <a:rPr lang="en-US" dirty="0"/>
              <a:t>Overall loss of brain tissue/volume</a:t>
            </a:r>
          </a:p>
        </p:txBody>
      </p:sp>
      <p:pic>
        <p:nvPicPr>
          <p:cNvPr id="4" name="Picture 3" descr="A close-up of a microscope&#10;&#10;Description automatically generated">
            <a:extLst>
              <a:ext uri="{FF2B5EF4-FFF2-40B4-BE49-F238E27FC236}">
                <a16:creationId xmlns:a16="http://schemas.microsoft.com/office/drawing/2014/main" id="{40FB0B12-77D6-546A-5FB3-FB2B20BC42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07" y="1058780"/>
            <a:ext cx="4158393" cy="3133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645F9-4E16-912A-A430-D1CB4E389E46}"/>
              </a:ext>
            </a:extLst>
          </p:cNvPr>
          <p:cNvSpPr txBox="1"/>
          <p:nvPr/>
        </p:nvSpPr>
        <p:spPr>
          <a:xfrm>
            <a:off x="6368715" y="4007595"/>
            <a:ext cx="463616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Neurofibrillary tangles	Amyloid plaques</a:t>
            </a:r>
          </a:p>
        </p:txBody>
      </p:sp>
      <p:pic>
        <p:nvPicPr>
          <p:cNvPr id="6" name="Picture 5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84645485-7C4E-C65F-31FF-9999CA40F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33" y="4352822"/>
            <a:ext cx="4696814" cy="250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1276</Words>
  <Application>Microsoft Office PowerPoint</Application>
  <PresentationFormat>Widescreen</PresentationFormat>
  <Paragraphs>186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Cognitive Neuroscience Final Exam Review</vt:lpstr>
      <vt:lpstr>Attention</vt:lpstr>
      <vt:lpstr>Executive Functions</vt:lpstr>
      <vt:lpstr>Emotion</vt:lpstr>
      <vt:lpstr>Social Cognition</vt:lpstr>
      <vt:lpstr>Neurodevelopment and Plasticity</vt:lpstr>
      <vt:lpstr>Clinical Cognitive Neuroscience</vt:lpstr>
      <vt:lpstr>Generalized Cognitive Disorders</vt:lpstr>
      <vt:lpstr>Generalized Cognitive Disorders</vt:lpstr>
      <vt:lpstr>Summary of Important Brain Regions and their Primary Functions (for the purposes of this class)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Benjamin Paul Hughes</dc:creator>
  <cp:lastModifiedBy>Benjamin Paul Hughes</cp:lastModifiedBy>
  <cp:revision>15</cp:revision>
  <dcterms:created xsi:type="dcterms:W3CDTF">2025-06-05T07:23:03Z</dcterms:created>
  <dcterms:modified xsi:type="dcterms:W3CDTF">2025-06-25T21:56:43Z</dcterms:modified>
</cp:coreProperties>
</file>